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69" r:id="rId4"/>
    <p:sldId id="264" r:id="rId5"/>
    <p:sldId id="268" r:id="rId6"/>
    <p:sldId id="267" r:id="rId7"/>
    <p:sldId id="27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1E27A1A-A3DA-41B1-B125-047CCE966652}">
          <p14:sldIdLst>
            <p14:sldId id="256"/>
            <p14:sldId id="269"/>
            <p14:sldId id="264"/>
            <p14:sldId id="268"/>
            <p14:sldId id="267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C0CA0-829E-424B-8273-2D4C31BC15F9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ED488-6CB9-4ACA-902E-B00B28924C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81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Filamentous photo</a:t>
            </a:r>
            <a:r>
              <a:rPr lang="en-US" baseline="0" dirty="0" smtClean="0"/>
              <a:t>autotrophic cyanobacteria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Combined nitrogen 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42D27C-4DD8-4A73-A71E-1435AB87A589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28919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845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9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80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85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952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69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169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275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192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114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73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036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460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94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75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95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242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271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621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80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8674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00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272C9-F5E8-449E-AED7-E9FCB302E902}" type="datetimeFigureOut">
              <a:rPr lang="zh-CN" altLang="en-US" smtClean="0"/>
              <a:t>2016/1/4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B821A-5B27-4995-8283-0933CF1456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56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509FE-4279-494D-9765-F56570E0C41C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1/4/2016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5EA90-D071-4CE3-95F5-24647E3966F8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21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3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8.xml"/><Relationship Id="rId4" Type="http://schemas.openxmlformats.org/officeDocument/2006/relationships/video" Target="../media/media2.avi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9"/>
          <p:cNvSpPr/>
          <p:nvPr/>
        </p:nvSpPr>
        <p:spPr>
          <a:xfrm>
            <a:off x="1524000" y="526204"/>
            <a:ext cx="94565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3200" b="0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Anabaena </a:t>
            </a: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PCC7120: </a:t>
            </a:r>
            <a:r>
              <a:rPr kumimoji="0" lang="en-US" altLang="zh-CN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Heterocyst differentiation after N deprivation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pic>
        <p:nvPicPr>
          <p:cNvPr id="16" name="Picture 7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09"/>
          <a:stretch>
            <a:fillRect/>
          </a:stretch>
        </p:blipFill>
        <p:spPr bwMode="auto">
          <a:xfrm>
            <a:off x="3498836" y="1322507"/>
            <a:ext cx="3658528" cy="1846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7" name="Text Box 75"/>
          <p:cNvSpPr txBox="1">
            <a:spLocks noChangeArrowheads="1"/>
          </p:cNvSpPr>
          <p:nvPr/>
        </p:nvSpPr>
        <p:spPr bwMode="auto">
          <a:xfrm>
            <a:off x="1834244" y="1863237"/>
            <a:ext cx="199208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+NO</a:t>
            </a:r>
            <a:r>
              <a:rPr kumimoji="0" lang="en-US" altLang="zh-CN" sz="18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3</a:t>
            </a:r>
            <a:r>
              <a:rPr kumimoji="0" lang="en-US" altLang="zh-CN" sz="1800" b="1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-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, NH</a:t>
            </a:r>
            <a:r>
              <a:rPr kumimoji="0" lang="en-US" altLang="zh-CN" sz="18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4</a:t>
            </a:r>
            <a:r>
              <a:rPr kumimoji="0" lang="en-US" altLang="zh-CN" sz="1800" b="1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+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,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urea </a:t>
            </a: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...</a:t>
            </a:r>
          </a:p>
        </p:txBody>
      </p:sp>
      <p:cxnSp>
        <p:nvCxnSpPr>
          <p:cNvPr id="23" name="Connecteur droit avec flèche 25"/>
          <p:cNvCxnSpPr/>
          <p:nvPr/>
        </p:nvCxnSpPr>
        <p:spPr>
          <a:xfrm>
            <a:off x="5429956" y="3307645"/>
            <a:ext cx="6288" cy="940265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 Box 74"/>
          <p:cNvSpPr txBox="1">
            <a:spLocks noChangeArrowheads="1"/>
          </p:cNvSpPr>
          <p:nvPr/>
        </p:nvSpPr>
        <p:spPr bwMode="auto">
          <a:xfrm>
            <a:off x="5928824" y="6550224"/>
            <a:ext cx="19469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(Zhang </a:t>
            </a:r>
            <a:r>
              <a:rPr kumimoji="0" lang="en-US" altLang="zh-CN" sz="14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et al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, 2006)</a:t>
            </a:r>
          </a:p>
        </p:txBody>
      </p:sp>
      <p:sp>
        <p:nvSpPr>
          <p:cNvPr id="26" name="ZoneTexte 27"/>
          <p:cNvSpPr txBox="1"/>
          <p:nvPr/>
        </p:nvSpPr>
        <p:spPr>
          <a:xfrm>
            <a:off x="7412415" y="1937164"/>
            <a:ext cx="230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Vegetative cells </a:t>
            </a:r>
          </a:p>
        </p:txBody>
      </p:sp>
      <p:pic>
        <p:nvPicPr>
          <p:cNvPr id="27" name="Picture 7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" t="37408" r="1554" b="26227"/>
          <a:stretch/>
        </p:blipFill>
        <p:spPr bwMode="auto">
          <a:xfrm>
            <a:off x="3534905" y="4484234"/>
            <a:ext cx="3660691" cy="2014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1" name="Rectangle 11"/>
          <p:cNvSpPr/>
          <p:nvPr/>
        </p:nvSpPr>
        <p:spPr>
          <a:xfrm>
            <a:off x="7870722" y="6049753"/>
            <a:ext cx="17533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Heterocysts </a:t>
            </a:r>
          </a:p>
        </p:txBody>
      </p:sp>
      <p:sp>
        <p:nvSpPr>
          <p:cNvPr id="32" name="Rectangle 42"/>
          <p:cNvSpPr/>
          <p:nvPr/>
        </p:nvSpPr>
        <p:spPr>
          <a:xfrm>
            <a:off x="8307850" y="5287630"/>
            <a:ext cx="445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+ </a:t>
            </a:r>
          </a:p>
        </p:txBody>
      </p:sp>
      <p:sp>
        <p:nvSpPr>
          <p:cNvPr id="33" name="Rectangle 12"/>
          <p:cNvSpPr/>
          <p:nvPr/>
        </p:nvSpPr>
        <p:spPr>
          <a:xfrm>
            <a:off x="7511005" y="4708740"/>
            <a:ext cx="2250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Vegetative cells  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486678" y="1120143"/>
            <a:ext cx="9181323" cy="146180"/>
            <a:chOff x="-37323" y="1010814"/>
            <a:chExt cx="9181323" cy="146180"/>
          </a:xfrm>
        </p:grpSpPr>
        <p:sp>
          <p:nvSpPr>
            <p:cNvPr id="40" name="圆角矩形 39"/>
            <p:cNvSpPr/>
            <p:nvPr/>
          </p:nvSpPr>
          <p:spPr>
            <a:xfrm>
              <a:off x="-37323" y="1026367"/>
              <a:ext cx="1175657" cy="130626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1234750" y="1010814"/>
              <a:ext cx="7909250" cy="14618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9" name="Text Box 75"/>
          <p:cNvSpPr txBox="1">
            <a:spLocks noChangeArrowheads="1"/>
          </p:cNvSpPr>
          <p:nvPr/>
        </p:nvSpPr>
        <p:spPr bwMode="auto">
          <a:xfrm>
            <a:off x="2198916" y="5281351"/>
            <a:ext cx="9579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N</a:t>
            </a:r>
            <a:r>
              <a:rPr kumimoji="0" lang="en-US" altLang="zh-CN" sz="2800" b="1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charset="0"/>
              </a:rPr>
              <a:t>2</a:t>
            </a:r>
          </a:p>
        </p:txBody>
      </p:sp>
      <p:sp>
        <p:nvSpPr>
          <p:cNvPr id="2" name="Flèche courbée vers la droite 1"/>
          <p:cNvSpPr/>
          <p:nvPr/>
        </p:nvSpPr>
        <p:spPr>
          <a:xfrm>
            <a:off x="9498958" y="1772530"/>
            <a:ext cx="324981" cy="84334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793132" y="1580747"/>
            <a:ext cx="706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</a:t>
            </a:r>
            <a:r>
              <a:rPr kumimoji="0" lang="en-US" sz="2400" b="0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9970037" y="5719824"/>
            <a:ext cx="706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</a:t>
            </a:r>
            <a:r>
              <a:rPr kumimoji="0" lang="en-US" sz="2400" b="0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28" name="TextBox 8"/>
          <p:cNvSpPr txBox="1"/>
          <p:nvPr/>
        </p:nvSpPr>
        <p:spPr>
          <a:xfrm>
            <a:off x="1454426" y="-49695"/>
            <a:ext cx="3806284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spcBef>
                <a:spcPct val="0"/>
              </a:spcBef>
              <a:defRPr sz="4400" b="1" cap="all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Background</a:t>
            </a:r>
            <a:endParaRPr kumimoji="0" lang="zh-CN" altLang="en-US" sz="44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9" name="矩形 16"/>
          <p:cNvSpPr/>
          <p:nvPr/>
        </p:nvSpPr>
        <p:spPr>
          <a:xfrm>
            <a:off x="5100700" y="3440161"/>
            <a:ext cx="29754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Combined-nitrogen deprivation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655126" y="2518117"/>
            <a:ext cx="2025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COOH</a:t>
            </a:r>
            <a:r>
              <a:rPr kumimoji="0" lang="en-US" altLang="zh-CN" sz="24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-</a:t>
            </a:r>
            <a:endParaRPr kumimoji="0" lang="zh-CN" altLang="en-US" sz="2400" b="0" i="0" u="none" strike="noStrike" kern="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6" name="Flèche courbée vers la droite 1"/>
          <p:cNvSpPr/>
          <p:nvPr/>
        </p:nvSpPr>
        <p:spPr>
          <a:xfrm>
            <a:off x="9543202" y="4518828"/>
            <a:ext cx="324981" cy="84334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7" name="ZoneTexte 2"/>
          <p:cNvSpPr txBox="1"/>
          <p:nvPr/>
        </p:nvSpPr>
        <p:spPr>
          <a:xfrm>
            <a:off x="9911116" y="4327045"/>
            <a:ext cx="706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</a:t>
            </a:r>
            <a:r>
              <a:rPr kumimoji="0" lang="en-US" sz="2400" b="0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28866" y="5205419"/>
            <a:ext cx="2025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COOH</a:t>
            </a:r>
            <a:r>
              <a:rPr kumimoji="0" lang="en-US" altLang="zh-CN" sz="24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-</a:t>
            </a:r>
            <a:endParaRPr kumimoji="0" lang="zh-CN" altLang="en-US" sz="2400" b="0" i="0" u="none" strike="noStrike" kern="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39" name="Flèche courbée vers la droite 1"/>
          <p:cNvSpPr/>
          <p:nvPr/>
        </p:nvSpPr>
        <p:spPr>
          <a:xfrm>
            <a:off x="9592361" y="5911416"/>
            <a:ext cx="324981" cy="84334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851769" y="6440580"/>
            <a:ext cx="2025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NH</a:t>
            </a:r>
            <a:r>
              <a:rPr kumimoji="0" lang="en-US" altLang="zh-CN" sz="2400" b="0" i="0" u="none" strike="noStrike" kern="0" cap="none" spc="0" normalizeH="0" baseline="-25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4</a:t>
            </a:r>
            <a:r>
              <a:rPr kumimoji="0" lang="en-US" altLang="zh-CN" sz="24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+</a:t>
            </a:r>
            <a:endParaRPr kumimoji="0" lang="zh-CN" altLang="en-US" sz="2400" b="0" i="0" u="none" strike="noStrike" kern="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74049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8600" y="526189"/>
            <a:ext cx="2788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</a:rPr>
              <a:t>Biological  Questions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7011549" y="1115370"/>
            <a:ext cx="114300" cy="114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260031" y="987854"/>
            <a:ext cx="17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Molecular  2-OG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152778" y="3199286"/>
            <a:ext cx="6992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</a:t>
            </a:r>
            <a:r>
              <a:rPr lang="en-US" altLang="zh-CN" dirty="0" smtClean="0"/>
              <a:t>. </a:t>
            </a:r>
            <a:r>
              <a:rPr lang="en-US" altLang="zh-CN" dirty="0"/>
              <a:t>2-OG </a:t>
            </a:r>
            <a:r>
              <a:rPr lang="en-US" altLang="zh-CN" dirty="0" smtClean="0"/>
              <a:t>distribution in stationary state, in pattern or  stochastic? 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133486" y="4103958"/>
            <a:ext cx="6992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3. </a:t>
            </a:r>
            <a:r>
              <a:rPr lang="en-US" altLang="zh-CN" dirty="0"/>
              <a:t>2-OG </a:t>
            </a:r>
            <a:r>
              <a:rPr lang="en-US" altLang="zh-CN" dirty="0" smtClean="0"/>
              <a:t>distribution dynamics during cell differentiation, accumulate in all the cells the same speed or mostly in pro-heterocyst? </a:t>
            </a:r>
            <a:endParaRPr lang="zh-CN" altLang="en-US" dirty="0"/>
          </a:p>
        </p:txBody>
      </p:sp>
      <p:sp>
        <p:nvSpPr>
          <p:cNvPr id="36" name="下箭头 35"/>
          <p:cNvSpPr/>
          <p:nvPr/>
        </p:nvSpPr>
        <p:spPr>
          <a:xfrm>
            <a:off x="9501136" y="3014865"/>
            <a:ext cx="230951" cy="2054812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152778" y="2294614"/>
            <a:ext cx="4031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92D050"/>
                </a:solidFill>
              </a:rPr>
              <a:t>1. Measure 2-OG in intact cells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456389" y="5428511"/>
            <a:ext cx="1085935" cy="88312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11550321" y="5593352"/>
            <a:ext cx="663147" cy="5810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249188" y="5467289"/>
            <a:ext cx="1085935" cy="883122"/>
          </a:xfrm>
          <a:prstGeom prst="ellipse">
            <a:avLst/>
          </a:prstGeom>
          <a:ln w="19050"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1" name="椭圆 50"/>
          <p:cNvSpPr/>
          <p:nvPr/>
        </p:nvSpPr>
        <p:spPr>
          <a:xfrm>
            <a:off x="432136" y="5623319"/>
            <a:ext cx="808170" cy="5810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869335" y="3764604"/>
            <a:ext cx="1959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N starvation</a:t>
            </a:r>
            <a:endParaRPr lang="zh-CN" altLang="en-US" dirty="0"/>
          </a:p>
        </p:txBody>
      </p:sp>
      <p:sp>
        <p:nvSpPr>
          <p:cNvPr id="58" name="椭圆 57"/>
          <p:cNvSpPr/>
          <p:nvPr/>
        </p:nvSpPr>
        <p:spPr>
          <a:xfrm>
            <a:off x="8255313" y="5781485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 rot="5400000">
            <a:off x="8140736" y="5852831"/>
            <a:ext cx="49279" cy="481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2344005" y="5620779"/>
            <a:ext cx="4132692" cy="626212"/>
            <a:chOff x="7277264" y="1685593"/>
            <a:chExt cx="4132692" cy="626212"/>
          </a:xfrm>
        </p:grpSpPr>
        <p:sp>
          <p:nvSpPr>
            <p:cNvPr id="55" name="椭圆 54"/>
            <p:cNvSpPr/>
            <p:nvPr/>
          </p:nvSpPr>
          <p:spPr>
            <a:xfrm>
              <a:off x="7277264" y="1730802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8116198" y="1713611"/>
              <a:ext cx="808170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8899278" y="1685593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9735663" y="1685594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8322018" y="19171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523868" y="1905966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9038624" y="18696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9385360" y="1804924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9520914" y="2012406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rot="5400000">
              <a:off x="10383140" y="178376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676268" y="2058366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9191024" y="20220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9342397" y="2021304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9163327" y="178044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 rot="5400000">
              <a:off x="9868790" y="185234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5400000">
              <a:off x="10802240" y="1816150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9191024" y="20220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9940290" y="2030611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 rot="5400000">
              <a:off x="10220362" y="2058527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0577147" y="1690217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10850880" y="17924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11003280" y="19448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1155680" y="20972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 rot="5400000">
              <a:off x="7589501" y="2042820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 rot="5400000">
              <a:off x="7289917" y="198580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7338557" y="1962111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7704078" y="1971474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 rot="5400000">
              <a:off x="7442317" y="213820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7490957" y="2114511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椭圆 61"/>
          <p:cNvSpPr/>
          <p:nvPr/>
        </p:nvSpPr>
        <p:spPr>
          <a:xfrm>
            <a:off x="8255313" y="5781485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8407713" y="5933885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7429664" y="1837993"/>
            <a:ext cx="4132692" cy="626212"/>
            <a:chOff x="7277264" y="1685593"/>
            <a:chExt cx="4132692" cy="626212"/>
          </a:xfrm>
        </p:grpSpPr>
        <p:sp>
          <p:nvSpPr>
            <p:cNvPr id="74" name="椭圆 73"/>
            <p:cNvSpPr/>
            <p:nvPr/>
          </p:nvSpPr>
          <p:spPr>
            <a:xfrm>
              <a:off x="7277264" y="1730802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8116198" y="1713611"/>
              <a:ext cx="808170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8899278" y="1685593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9735663" y="1685594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8322018" y="19171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8523868" y="1905966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9038624" y="18696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9385360" y="1804924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9520914" y="2012406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 rot="5400000">
              <a:off x="10383140" y="178376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8676268" y="2058366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9191024" y="20220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9342397" y="2021304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9163327" y="178044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 rot="5400000">
              <a:off x="9868790" y="185234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 rot="5400000">
              <a:off x="10802240" y="1816150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9191024" y="20220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9940290" y="2030611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 rot="5400000">
              <a:off x="10220362" y="2058527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10577147" y="1690217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10850880" y="17924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11003280" y="19448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11155680" y="20972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 rot="5400000">
              <a:off x="7589501" y="2042820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 rot="5400000">
              <a:off x="7289917" y="198580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7338557" y="1962111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7704078" y="1971474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 rot="5400000">
              <a:off x="7442317" y="213820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7490957" y="2114511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46373" y="5593554"/>
            <a:ext cx="4003884" cy="626212"/>
            <a:chOff x="7277264" y="1685593"/>
            <a:chExt cx="4132692" cy="626212"/>
          </a:xfrm>
        </p:grpSpPr>
        <p:sp>
          <p:nvSpPr>
            <p:cNvPr id="107" name="椭圆 106"/>
            <p:cNvSpPr/>
            <p:nvPr/>
          </p:nvSpPr>
          <p:spPr>
            <a:xfrm>
              <a:off x="7277264" y="1730802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8116198" y="1713611"/>
              <a:ext cx="808170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8899278" y="1685593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9735663" y="1685594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8322018" y="19171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8523868" y="1905966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9038624" y="18696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9385360" y="1804924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9520914" y="2012406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 rot="5400000">
              <a:off x="10383140" y="178376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8676268" y="2058366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9191024" y="20220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9342397" y="2021304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9163327" y="178044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8474418" y="206959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 rot="5400000">
              <a:off x="9868790" y="1852345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 rot="5400000">
              <a:off x="10802240" y="1816150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9191024" y="2022085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9940290" y="2030611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 rot="5400000">
              <a:off x="10220362" y="2058527"/>
              <a:ext cx="45719" cy="457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10577147" y="1690217"/>
              <a:ext cx="832809" cy="5810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10850880" y="17924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11003280" y="19448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11155680" y="2097260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 rot="5400000">
              <a:off x="7589501" y="2042820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 rot="5400000">
              <a:off x="7289917" y="198580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7338557" y="1962111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7704078" y="1971474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 rot="5400000">
              <a:off x="7442317" y="2138201"/>
              <a:ext cx="49279" cy="481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7490957" y="2114511"/>
              <a:ext cx="49279" cy="6247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9" name="椭圆 138"/>
          <p:cNvSpPr/>
          <p:nvPr/>
        </p:nvSpPr>
        <p:spPr>
          <a:xfrm flipV="1">
            <a:off x="557704" y="5843457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椭圆 139"/>
          <p:cNvSpPr/>
          <p:nvPr/>
        </p:nvSpPr>
        <p:spPr>
          <a:xfrm flipV="1">
            <a:off x="710104" y="5995857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 flipV="1">
            <a:off x="862504" y="5943975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 flipV="1">
            <a:off x="1014904" y="5911549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 flipV="1">
            <a:off x="1605049" y="5713755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椭圆 143"/>
          <p:cNvSpPr/>
          <p:nvPr/>
        </p:nvSpPr>
        <p:spPr>
          <a:xfrm flipV="1">
            <a:off x="1757449" y="5866155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椭圆 144"/>
          <p:cNvSpPr/>
          <p:nvPr/>
        </p:nvSpPr>
        <p:spPr>
          <a:xfrm flipV="1">
            <a:off x="1909849" y="5814273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6" name="椭圆 145"/>
          <p:cNvSpPr/>
          <p:nvPr/>
        </p:nvSpPr>
        <p:spPr>
          <a:xfrm flipV="1">
            <a:off x="2062249" y="5781847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椭圆 146"/>
          <p:cNvSpPr/>
          <p:nvPr/>
        </p:nvSpPr>
        <p:spPr>
          <a:xfrm flipV="1">
            <a:off x="1909849" y="6018555"/>
            <a:ext cx="59252" cy="8575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10898000" y="5846334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椭圆 148"/>
          <p:cNvSpPr/>
          <p:nvPr/>
        </p:nvSpPr>
        <p:spPr>
          <a:xfrm rot="5400000">
            <a:off x="10783423" y="5917680"/>
            <a:ext cx="49279" cy="481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椭圆 149"/>
          <p:cNvSpPr/>
          <p:nvPr/>
        </p:nvSpPr>
        <p:spPr>
          <a:xfrm>
            <a:off x="10898000" y="5846334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1" name="椭圆 150"/>
          <p:cNvSpPr/>
          <p:nvPr/>
        </p:nvSpPr>
        <p:spPr>
          <a:xfrm>
            <a:off x="11050400" y="5998734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椭圆 151"/>
          <p:cNvSpPr/>
          <p:nvPr/>
        </p:nvSpPr>
        <p:spPr>
          <a:xfrm>
            <a:off x="11818882" y="5804180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椭圆 152"/>
          <p:cNvSpPr/>
          <p:nvPr/>
        </p:nvSpPr>
        <p:spPr>
          <a:xfrm rot="5400000">
            <a:off x="11704305" y="5875526"/>
            <a:ext cx="49279" cy="4818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椭圆 153"/>
          <p:cNvSpPr/>
          <p:nvPr/>
        </p:nvSpPr>
        <p:spPr>
          <a:xfrm>
            <a:off x="11818882" y="5804180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椭圆 154"/>
          <p:cNvSpPr/>
          <p:nvPr/>
        </p:nvSpPr>
        <p:spPr>
          <a:xfrm>
            <a:off x="11971282" y="5956580"/>
            <a:ext cx="49279" cy="6247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文本框 155"/>
          <p:cNvSpPr txBox="1"/>
          <p:nvPr/>
        </p:nvSpPr>
        <p:spPr>
          <a:xfrm>
            <a:off x="1249188" y="6512569"/>
            <a:ext cx="1215281" cy="369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Heterocyst</a:t>
            </a:r>
            <a:endParaRPr lang="zh-CN" altLang="en-US" dirty="0"/>
          </a:p>
        </p:txBody>
      </p:sp>
      <p:sp>
        <p:nvSpPr>
          <p:cNvPr id="157" name="文本框 156"/>
          <p:cNvSpPr txBox="1"/>
          <p:nvPr/>
        </p:nvSpPr>
        <p:spPr>
          <a:xfrm>
            <a:off x="10458006" y="6528432"/>
            <a:ext cx="1215281" cy="369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Heterocyst</a:t>
            </a:r>
            <a:endParaRPr lang="zh-CN" altLang="en-US" dirty="0"/>
          </a:p>
        </p:txBody>
      </p:sp>
      <p:sp>
        <p:nvSpPr>
          <p:cNvPr id="158" name="下箭头 157"/>
          <p:cNvSpPr/>
          <p:nvPr/>
        </p:nvSpPr>
        <p:spPr>
          <a:xfrm rot="10588599" flipH="1">
            <a:off x="1723719" y="6435565"/>
            <a:ext cx="157735" cy="17346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下箭头 158"/>
          <p:cNvSpPr/>
          <p:nvPr/>
        </p:nvSpPr>
        <p:spPr>
          <a:xfrm rot="10588599" flipH="1">
            <a:off x="11008030" y="6431247"/>
            <a:ext cx="157735" cy="173464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482435" y="815378"/>
            <a:ext cx="1463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Oxo-</a:t>
            </a:r>
            <a:r>
              <a:rPr lang="en-US" altLang="zh-CN" dirty="0" err="1" smtClean="0"/>
              <a:t>glutarate</a:t>
            </a:r>
            <a:endParaRPr lang="zh-CN" altLang="en-US" dirty="0"/>
          </a:p>
        </p:txBody>
      </p:sp>
      <p:sp>
        <p:nvSpPr>
          <p:cNvPr id="3" name="右箭头 2"/>
          <p:cNvSpPr/>
          <p:nvPr/>
        </p:nvSpPr>
        <p:spPr>
          <a:xfrm>
            <a:off x="9004341" y="987854"/>
            <a:ext cx="268099" cy="1153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77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 animBg="1"/>
      <p:bldP spid="39" grpId="0" animBg="1"/>
      <p:bldP spid="41" grpId="0" animBg="1"/>
      <p:bldP spid="50" grpId="0" animBg="1"/>
      <p:bldP spid="51" grpId="0" animBg="1"/>
      <p:bldP spid="52" grpId="0"/>
      <p:bldP spid="58" grpId="0" animBg="1"/>
      <p:bldP spid="59" grpId="0" animBg="1"/>
      <p:bldP spid="62" grpId="0" animBg="1"/>
      <p:bldP spid="63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/>
      <p:bldP spid="157" grpId="0"/>
      <p:bldP spid="158" grpId="0" animBg="1"/>
      <p:bldP spid="1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1524000" y="430268"/>
            <a:ext cx="9021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Time-lapse </a:t>
            </a: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imaging system for  </a:t>
            </a:r>
            <a:r>
              <a:rPr kumimoji="0" lang="en-US" altLang="zh-CN" sz="3200" b="0" i="1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Anabaena</a:t>
            </a:r>
            <a:endParaRPr kumimoji="0" lang="zh-CN" altLang="en-US" sz="3200" b="0" i="1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486678" y="1010814"/>
            <a:ext cx="9181323" cy="146180"/>
            <a:chOff x="-37323" y="1010814"/>
            <a:chExt cx="9181323" cy="146180"/>
          </a:xfrm>
        </p:grpSpPr>
        <p:sp>
          <p:nvSpPr>
            <p:cNvPr id="33" name="圆角矩形 32"/>
            <p:cNvSpPr/>
            <p:nvPr/>
          </p:nvSpPr>
          <p:spPr>
            <a:xfrm>
              <a:off x="-37323" y="1026367"/>
              <a:ext cx="1175657" cy="130626"/>
            </a:xfrm>
            <a:prstGeom prst="roundRect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1234750" y="1010814"/>
              <a:ext cx="7909250" cy="146180"/>
            </a:xfrm>
            <a:prstGeom prst="round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1" name="F1 3-24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2990" y="2443164"/>
            <a:ext cx="4088013" cy="3114676"/>
          </a:xfrm>
          <a:prstGeom prst="rect">
            <a:avLst/>
          </a:prstGeom>
        </p:spPr>
      </p:pic>
      <p:pic>
        <p:nvPicPr>
          <p:cNvPr id="43" name="rati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36296" y="2171723"/>
            <a:ext cx="4522241" cy="3445517"/>
          </a:xfrm>
          <a:prstGeom prst="rect">
            <a:avLst/>
          </a:prstGeom>
        </p:spPr>
      </p:pic>
      <p:sp>
        <p:nvSpPr>
          <p:cNvPr id="44" name="ZoneTexte 43"/>
          <p:cNvSpPr txBox="1"/>
          <p:nvPr/>
        </p:nvSpPr>
        <p:spPr>
          <a:xfrm>
            <a:off x="7043738" y="1485900"/>
            <a:ext cx="3986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Time lapse of FRET ratio on filaments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4883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4310" y="1840230"/>
            <a:ext cx="56464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FF00"/>
                </a:solidFill>
              </a:rPr>
              <a:t>Analysis Concerned </a:t>
            </a:r>
            <a:r>
              <a:rPr lang="en-US" altLang="zh-CN" dirty="0" smtClean="0"/>
              <a:t>:</a:t>
            </a:r>
          </a:p>
          <a:p>
            <a:endParaRPr lang="en-US" altLang="zh-CN" dirty="0"/>
          </a:p>
          <a:p>
            <a:pPr marL="342900" indent="-342900">
              <a:buAutoNum type="arabicPeriod"/>
            </a:pPr>
            <a:r>
              <a:rPr lang="en-US" altLang="zh-CN" dirty="0" smtClean="0"/>
              <a:t>Automatically generate ROI (</a:t>
            </a:r>
            <a:r>
              <a:rPr lang="en-US" altLang="zh-CN" b="1" dirty="0" smtClean="0"/>
              <a:t>R</a:t>
            </a:r>
            <a:r>
              <a:rPr lang="en-US" altLang="zh-CN" dirty="0" smtClean="0"/>
              <a:t>egion </a:t>
            </a:r>
            <a:r>
              <a:rPr lang="en-US" altLang="zh-CN" b="1" dirty="0" smtClean="0"/>
              <a:t>O</a:t>
            </a:r>
            <a:r>
              <a:rPr lang="en-US" altLang="zh-CN" dirty="0" smtClean="0"/>
              <a:t>f </a:t>
            </a:r>
            <a:r>
              <a:rPr lang="en-US" altLang="zh-CN" b="1" dirty="0" smtClean="0"/>
              <a:t>I</a:t>
            </a:r>
            <a:r>
              <a:rPr lang="en-US" altLang="zh-CN" dirty="0" smtClean="0"/>
              <a:t>nterest) and extract data from ROI</a:t>
            </a:r>
          </a:p>
          <a:p>
            <a:pPr marL="342900" indent="-342900">
              <a:buAutoNum type="arabicPeriod"/>
            </a:pPr>
            <a:endParaRPr lang="en-US" altLang="zh-CN" dirty="0"/>
          </a:p>
          <a:p>
            <a:pPr marL="342900" indent="-342900">
              <a:buAutoNum type="arabicPeriod"/>
            </a:pPr>
            <a:r>
              <a:rPr lang="en-US" altLang="zh-CN" dirty="0" smtClean="0"/>
              <a:t>Automatically generate ROI in order correlate with position on filaments</a:t>
            </a:r>
          </a:p>
          <a:p>
            <a:pPr marL="342900" indent="-342900">
              <a:buAutoNum type="arabicPeriod"/>
            </a:pPr>
            <a:endParaRPr lang="en-US" altLang="zh-CN" dirty="0"/>
          </a:p>
          <a:p>
            <a:pPr marL="342900" indent="-342900">
              <a:buAutoNum type="arabicPeriod"/>
            </a:pPr>
            <a:r>
              <a:rPr lang="en-US" altLang="zh-CN" dirty="0" smtClean="0"/>
              <a:t>Track or backtrack cells during cell development </a:t>
            </a:r>
            <a:endParaRPr lang="zh-CN" altLang="en-US" dirty="0"/>
          </a:p>
        </p:txBody>
      </p:sp>
      <p:sp>
        <p:nvSpPr>
          <p:cNvPr id="3" name="右箭头 2"/>
          <p:cNvSpPr/>
          <p:nvPr/>
        </p:nvSpPr>
        <p:spPr>
          <a:xfrm>
            <a:off x="5644515" y="3268979"/>
            <a:ext cx="548640" cy="342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45580" y="1840229"/>
            <a:ext cx="56464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FF00"/>
                </a:solidFill>
              </a:rPr>
              <a:t>Question to be answered</a:t>
            </a:r>
            <a:r>
              <a:rPr lang="en-US" altLang="zh-CN" dirty="0" smtClean="0"/>
              <a:t>:</a:t>
            </a:r>
          </a:p>
          <a:p>
            <a:endParaRPr lang="en-US" altLang="zh-CN" dirty="0"/>
          </a:p>
          <a:p>
            <a:pPr marL="342900" indent="-342900">
              <a:buAutoNum type="arabicPeriod"/>
            </a:pPr>
            <a:r>
              <a:rPr lang="en-US" altLang="zh-CN" dirty="0" smtClean="0"/>
              <a:t>2-OG level in cells in population</a:t>
            </a:r>
          </a:p>
          <a:p>
            <a:pPr marL="342900" indent="-342900">
              <a:buAutoNum type="arabicPeriod"/>
            </a:pPr>
            <a:endParaRPr lang="en-US" altLang="zh-CN" dirty="0" smtClean="0"/>
          </a:p>
          <a:p>
            <a:pPr marL="342900" indent="-342900">
              <a:buAutoNum type="arabicPeriod"/>
            </a:pPr>
            <a:endParaRPr lang="en-US" altLang="zh-CN" dirty="0"/>
          </a:p>
          <a:p>
            <a:pPr marL="342900" indent="-342900">
              <a:buAutoNum type="arabicPeriod"/>
            </a:pPr>
            <a:r>
              <a:rPr lang="en-US" altLang="zh-CN" dirty="0" smtClean="0"/>
              <a:t>2-OG Patterns on the filament</a:t>
            </a:r>
          </a:p>
          <a:p>
            <a:pPr marL="342900" indent="-342900">
              <a:buAutoNum type="arabicPeriod"/>
            </a:pPr>
            <a:endParaRPr lang="en-US" altLang="zh-CN" dirty="0" smtClean="0"/>
          </a:p>
          <a:p>
            <a:pPr marL="342900" indent="-342900">
              <a:buAutoNum type="arabicPeriod"/>
            </a:pPr>
            <a:endParaRPr lang="en-US" altLang="zh-CN" dirty="0"/>
          </a:p>
          <a:p>
            <a:pPr marL="342900" indent="-342900">
              <a:buAutoNum type="arabicPeriod"/>
            </a:pPr>
            <a:r>
              <a:rPr lang="en-US" altLang="zh-CN" dirty="0" smtClean="0"/>
              <a:t>Locate pro-heterocyst and find correlations of Heterocyst pattern and 2-OG pattern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308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31" y="3065928"/>
            <a:ext cx="2491180" cy="2752162"/>
          </a:xfrm>
          <a:prstGeom prst="rect">
            <a:avLst/>
          </a:prstGeom>
        </p:spPr>
      </p:pic>
      <p:pic>
        <p:nvPicPr>
          <p:cNvPr id="3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936" y="3065928"/>
            <a:ext cx="2466840" cy="2725271"/>
          </a:xfrm>
          <a:prstGeom prst="rect">
            <a:avLst/>
          </a:prstGeom>
        </p:spPr>
      </p:pic>
      <p:sp>
        <p:nvSpPr>
          <p:cNvPr id="4" name="右箭头 3"/>
          <p:cNvSpPr/>
          <p:nvPr/>
        </p:nvSpPr>
        <p:spPr>
          <a:xfrm>
            <a:off x="3917576" y="4428563"/>
            <a:ext cx="403412" cy="206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 flipV="1">
            <a:off x="7449670" y="4410637"/>
            <a:ext cx="403412" cy="224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2025" y="2008093"/>
            <a:ext cx="2506805" cy="465268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72353" y="609600"/>
            <a:ext cx="3446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What I tried…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923365" y="1631576"/>
            <a:ext cx="3675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To measure 2-OG level in population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9631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9223" y="1649505"/>
            <a:ext cx="6535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Autocorrelation of 2-OG level on filaments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77"/>
          <a:stretch/>
        </p:blipFill>
        <p:spPr>
          <a:xfrm>
            <a:off x="3290046" y="2443870"/>
            <a:ext cx="5056193" cy="382647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5458" y="923365"/>
            <a:ext cx="1667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To find patterns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7167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187</Words>
  <Application>Microsoft Office PowerPoint</Application>
  <PresentationFormat>宽屏</PresentationFormat>
  <Paragraphs>51</Paragraphs>
  <Slides>6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等线</vt:lpstr>
      <vt:lpstr>等线 Light</vt:lpstr>
      <vt:lpstr>宋体</vt:lpstr>
      <vt:lpstr>Arial</vt:lpstr>
      <vt:lpstr>Calibri</vt:lpstr>
      <vt:lpstr>Calibri Light</vt:lpstr>
      <vt:lpstr>Tahoma</vt:lpstr>
      <vt:lpstr>Wingdings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陈海林</dc:creator>
  <cp:lastModifiedBy>陈海林</cp:lastModifiedBy>
  <cp:revision>21</cp:revision>
  <dcterms:created xsi:type="dcterms:W3CDTF">2016-01-04T10:43:32Z</dcterms:created>
  <dcterms:modified xsi:type="dcterms:W3CDTF">2016-01-04T16:40:46Z</dcterms:modified>
</cp:coreProperties>
</file>